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49" r:id="rId2"/>
    <p:sldMasterId id="2147483650" r:id="rId3"/>
  </p:sldMasterIdLst>
  <p:handoutMasterIdLst>
    <p:handoutMasterId r:id="rId31"/>
  </p:handoutMasterIdLst>
  <p:sldIdLst>
    <p:sldId id="257" r:id="rId4"/>
    <p:sldId id="355" r:id="rId5"/>
    <p:sldId id="356" r:id="rId6"/>
    <p:sldId id="365" r:id="rId7"/>
    <p:sldId id="358" r:id="rId8"/>
    <p:sldId id="367" r:id="rId9"/>
    <p:sldId id="368" r:id="rId10"/>
    <p:sldId id="361" r:id="rId11"/>
    <p:sldId id="362" r:id="rId12"/>
    <p:sldId id="363" r:id="rId13"/>
    <p:sldId id="334" r:id="rId14"/>
    <p:sldId id="353" r:id="rId15"/>
    <p:sldId id="335" r:id="rId16"/>
    <p:sldId id="337" r:id="rId17"/>
    <p:sldId id="264" r:id="rId18"/>
    <p:sldId id="343" r:id="rId19"/>
    <p:sldId id="339" r:id="rId20"/>
    <p:sldId id="328" r:id="rId21"/>
    <p:sldId id="354" r:id="rId22"/>
    <p:sldId id="340" r:id="rId23"/>
    <p:sldId id="342" r:id="rId24"/>
    <p:sldId id="370" r:id="rId25"/>
    <p:sldId id="371" r:id="rId26"/>
    <p:sldId id="369" r:id="rId27"/>
    <p:sldId id="285" r:id="rId28"/>
    <p:sldId id="364" r:id="rId29"/>
    <p:sldId id="372" r:id="rId30"/>
  </p:sldIdLst>
  <p:sldSz cx="9144000" cy="6858000" type="screen4x3"/>
  <p:notesSz cx="6858000" cy="9144000"/>
  <p:embeddedFontLst>
    <p:embeddedFont>
      <p:font typeface="Freestyle Script" panose="030804020302050B0404" pitchFamily="66" charset="0"/>
      <p:regular r:id="rId32"/>
    </p:embeddedFont>
    <p:embeddedFont>
      <p:font typeface="Bradley Hand ITC" panose="03070402050302030203" pitchFamily="66" charset="0"/>
      <p:regular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adley Hand ITC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adley Hand ITC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adley Hand ITC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adley Hand ITC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adley Hand ITC" pitchFamily="66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Bradley Hand ITC" pitchFamily="66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Bradley Hand ITC" pitchFamily="66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Bradley Hand ITC" pitchFamily="66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Bradley Hand ITC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6" autoAdjust="0"/>
    <p:restoredTop sz="95266" autoAdjust="0"/>
  </p:normalViewPr>
  <p:slideViewPr>
    <p:cSldViewPr>
      <p:cViewPr varScale="1">
        <p:scale>
          <a:sx n="111" d="100"/>
          <a:sy n="111" d="100"/>
        </p:scale>
        <p:origin x="18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95FB3-3ABF-434C-8A2A-E25F65635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96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6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8.png"/><Relationship Id="rId7" Type="http://schemas.openxmlformats.org/officeDocument/2006/relationships/image" Target="../media/image6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8.png"/><Relationship Id="rId7" Type="http://schemas.openxmlformats.org/officeDocument/2006/relationships/image" Target="../media/image7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8.png"/><Relationship Id="rId7" Type="http://schemas.openxmlformats.org/officeDocument/2006/relationships/image" Target="../media/image7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8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8.png"/><Relationship Id="rId7" Type="http://schemas.openxmlformats.org/officeDocument/2006/relationships/image" Target="../media/image89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48.png"/><Relationship Id="rId7" Type="http://schemas.openxmlformats.org/officeDocument/2006/relationships/image" Target="../media/image94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48768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7000">
              <a:latin typeface="Freestyle Script" pitchFamily="66" charset="0"/>
            </a:endParaRPr>
          </a:p>
        </p:txBody>
      </p:sp>
      <p:pic>
        <p:nvPicPr>
          <p:cNvPr id="2" name="Picture 7" descr="folio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743200"/>
            <a:ext cx="5867400" cy="3633788"/>
          </a:xfrm>
          <a:prstGeom prst="rect">
            <a:avLst/>
          </a:prstGeom>
          <a:noFill/>
        </p:spPr>
      </p:pic>
      <p:pic>
        <p:nvPicPr>
          <p:cNvPr id="3086" name="Picture 14" descr="DBQ_Whatimp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066800"/>
            <a:ext cx="85725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rime_sce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141663"/>
            <a:ext cx="5029200" cy="2497137"/>
          </a:xfrm>
          <a:prstGeom prst="rect">
            <a:avLst/>
          </a:prstGeom>
          <a:noFill/>
        </p:spPr>
      </p:pic>
      <p:pic>
        <p:nvPicPr>
          <p:cNvPr id="41987" name="Picture 3" descr="Are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38" y="1304925"/>
            <a:ext cx="6334125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crime_sce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108075"/>
            <a:ext cx="838200" cy="415925"/>
          </a:xfrm>
          <a:prstGeom prst="rect">
            <a:avLst/>
          </a:prstGeom>
          <a:noFill/>
        </p:spPr>
      </p:pic>
      <p:pic>
        <p:nvPicPr>
          <p:cNvPr id="5137" name="Picture 17" descr="Area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59042">
            <a:off x="1752600" y="752475"/>
            <a:ext cx="1600200" cy="342900"/>
          </a:xfrm>
          <a:prstGeom prst="rect">
            <a:avLst/>
          </a:prstGeom>
          <a:noFill/>
        </p:spPr>
      </p:pic>
      <p:grpSp>
        <p:nvGrpSpPr>
          <p:cNvPr id="5149" name="Group 25"/>
          <p:cNvGrpSpPr>
            <a:grpSpLocks/>
          </p:cNvGrpSpPr>
          <p:nvPr/>
        </p:nvGrpSpPr>
        <p:grpSpPr bwMode="auto">
          <a:xfrm>
            <a:off x="4038600" y="2895600"/>
            <a:ext cx="4343400" cy="3124200"/>
            <a:chOff x="887" y="1168"/>
            <a:chExt cx="3877" cy="2732"/>
          </a:xfrm>
        </p:grpSpPr>
        <p:pic>
          <p:nvPicPr>
            <p:cNvPr id="5150" name="Picture 26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 rot="-534431">
              <a:off x="887" y="1168"/>
              <a:ext cx="3877" cy="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1" name="Oval 27"/>
            <p:cNvSpPr>
              <a:spLocks noChangeArrowheads="1"/>
            </p:cNvSpPr>
            <p:nvPr/>
          </p:nvSpPr>
          <p:spPr bwMode="auto">
            <a:xfrm>
              <a:off x="3024" y="2592"/>
              <a:ext cx="432" cy="48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</a:endParaRPr>
            </a:p>
          </p:txBody>
        </p:sp>
      </p:grpSp>
      <p:pic>
        <p:nvPicPr>
          <p:cNvPr id="5152" name="Picture 28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293565">
            <a:off x="1219200" y="2209800"/>
            <a:ext cx="2620963" cy="35052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53" name="Picture 33" descr="Slide 3"/>
          <p:cNvPicPr>
            <a:picLocks noChangeAspect="1" noChangeArrowheads="1"/>
          </p:cNvPicPr>
          <p:nvPr/>
        </p:nvPicPr>
        <p:blipFill>
          <a:blip r:embed="rId6" cstate="print"/>
          <a:srcRect r="28490"/>
          <a:stretch>
            <a:fillRect/>
          </a:stretch>
        </p:blipFill>
        <p:spPr bwMode="auto">
          <a:xfrm rot="1375926">
            <a:off x="6096000" y="1752600"/>
            <a:ext cx="2295525" cy="35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3543300" y="2652713"/>
            <a:ext cx="2057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0" name="Rectangle 15"/>
          <p:cNvSpPr>
            <a:spLocks noChangeArrowheads="1"/>
          </p:cNvSpPr>
          <p:nvPr/>
        </p:nvSpPr>
        <p:spPr bwMode="auto">
          <a:xfrm>
            <a:off x="3543300" y="2652713"/>
            <a:ext cx="2057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1" name="Rectangle 17"/>
          <p:cNvSpPr>
            <a:spLocks noChangeArrowheads="1"/>
          </p:cNvSpPr>
          <p:nvPr/>
        </p:nvSpPr>
        <p:spPr bwMode="auto">
          <a:xfrm>
            <a:off x="3543300" y="2652713"/>
            <a:ext cx="2057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1905000" y="914400"/>
            <a:ext cx="1600200" cy="762000"/>
            <a:chOff x="1200" y="576"/>
            <a:chExt cx="1008" cy="480"/>
          </a:xfrm>
        </p:grpSpPr>
        <p:pic>
          <p:nvPicPr>
            <p:cNvPr id="6160" name="Picture 16" descr="crime_scen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92" y="794"/>
              <a:ext cx="528" cy="262"/>
            </a:xfrm>
            <a:prstGeom prst="rect">
              <a:avLst/>
            </a:prstGeom>
            <a:noFill/>
          </p:spPr>
        </p:pic>
        <p:pic>
          <p:nvPicPr>
            <p:cNvPr id="6161" name="Picture 17" descr="Area1s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576"/>
              <a:ext cx="1008" cy="217"/>
            </a:xfrm>
            <a:prstGeom prst="rect">
              <a:avLst/>
            </a:prstGeom>
            <a:noFill/>
          </p:spPr>
        </p:pic>
      </p:grpSp>
      <p:pic>
        <p:nvPicPr>
          <p:cNvPr id="6168" name="Picture 2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 rot="751729">
            <a:off x="1066800" y="2362200"/>
            <a:ext cx="4341813" cy="18097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69" name="Picture 24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-720995">
            <a:off x="4806950" y="1631950"/>
            <a:ext cx="3228975" cy="21399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70" name="Picture 26" descr="Slid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540000">
            <a:off x="4800600" y="914400"/>
            <a:ext cx="3246438" cy="39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oroners_re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388" y="2895600"/>
            <a:ext cx="2182812" cy="3276600"/>
          </a:xfrm>
          <a:prstGeom prst="rect">
            <a:avLst/>
          </a:prstGeom>
          <a:noFill/>
        </p:spPr>
      </p:pic>
      <p:pic>
        <p:nvPicPr>
          <p:cNvPr id="7175" name="Picture 7" descr="Are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1295400"/>
            <a:ext cx="904875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598613" y="904875"/>
            <a:ext cx="2422525" cy="1152525"/>
            <a:chOff x="1007" y="570"/>
            <a:chExt cx="1526" cy="726"/>
          </a:xfrm>
        </p:grpSpPr>
        <p:pic>
          <p:nvPicPr>
            <p:cNvPr id="8220" name="Picture 28" descr="coroners_repo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32" y="816"/>
              <a:ext cx="320" cy="480"/>
            </a:xfrm>
            <a:prstGeom prst="rect">
              <a:avLst/>
            </a:prstGeom>
            <a:noFill/>
          </p:spPr>
        </p:pic>
        <p:pic>
          <p:nvPicPr>
            <p:cNvPr id="8221" name="Picture 29" descr="Area2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7" y="570"/>
              <a:ext cx="1526" cy="230"/>
            </a:xfrm>
            <a:prstGeom prst="rect">
              <a:avLst/>
            </a:prstGeom>
            <a:noFill/>
          </p:spPr>
        </p:pic>
      </p:grpSp>
      <p:pic>
        <p:nvPicPr>
          <p:cNvPr id="8225" name="Picture 33" descr="autopsy_form_542"/>
          <p:cNvPicPr>
            <a:picLocks noChangeAspect="1" noChangeArrowheads="1"/>
          </p:cNvPicPr>
          <p:nvPr/>
        </p:nvPicPr>
        <p:blipFill>
          <a:blip r:embed="rId4" cstate="print"/>
          <a:srcRect l="49986" t="12122" r="6380" b="40565"/>
          <a:stretch>
            <a:fillRect/>
          </a:stretch>
        </p:blipFill>
        <p:spPr bwMode="auto">
          <a:xfrm rot="21000000">
            <a:off x="1447800" y="1905000"/>
            <a:ext cx="2714625" cy="38084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26" name="Picture 34" descr="autopsy_form_542"/>
          <p:cNvPicPr>
            <a:picLocks noChangeAspect="1" noChangeArrowheads="1"/>
          </p:cNvPicPr>
          <p:nvPr/>
        </p:nvPicPr>
        <p:blipFill>
          <a:blip r:embed="rId4" cstate="print"/>
          <a:srcRect l="4497" t="11879" r="50197" b="30545"/>
          <a:stretch>
            <a:fillRect/>
          </a:stretch>
        </p:blipFill>
        <p:spPr bwMode="auto">
          <a:xfrm rot="240000">
            <a:off x="4800600" y="304800"/>
            <a:ext cx="3519488" cy="578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etectives_researc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743200"/>
            <a:ext cx="3092450" cy="3276600"/>
          </a:xfrm>
          <a:prstGeom prst="rect">
            <a:avLst/>
          </a:prstGeom>
          <a:noFill/>
        </p:spPr>
      </p:pic>
      <p:pic>
        <p:nvPicPr>
          <p:cNvPr id="11269" name="Picture 5" descr="Are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1295400"/>
            <a:ext cx="904875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1616075" y="914400"/>
            <a:ext cx="2422525" cy="914400"/>
            <a:chOff x="1018" y="576"/>
            <a:chExt cx="1526" cy="576"/>
          </a:xfrm>
        </p:grpSpPr>
        <p:pic>
          <p:nvPicPr>
            <p:cNvPr id="12312" name="Picture 24" descr="detectives_resear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2" y="816"/>
              <a:ext cx="317" cy="336"/>
            </a:xfrm>
            <a:prstGeom prst="rect">
              <a:avLst/>
            </a:prstGeom>
            <a:noFill/>
          </p:spPr>
        </p:pic>
        <p:pic>
          <p:nvPicPr>
            <p:cNvPr id="12313" name="Picture 25" descr="Area3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8" y="576"/>
              <a:ext cx="1526" cy="228"/>
            </a:xfrm>
            <a:prstGeom prst="rect">
              <a:avLst/>
            </a:prstGeom>
            <a:noFill/>
          </p:spPr>
        </p:pic>
      </p:grpSp>
      <p:pic>
        <p:nvPicPr>
          <p:cNvPr id="12323" name="Picture 22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 rot="447222">
            <a:off x="4495800" y="2362200"/>
            <a:ext cx="42672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6" name="Oval 23"/>
          <p:cNvSpPr>
            <a:spLocks noChangeArrowheads="1"/>
          </p:cNvSpPr>
          <p:nvPr/>
        </p:nvSpPr>
        <p:spPr bwMode="auto">
          <a:xfrm rot="431056">
            <a:off x="6934200" y="3671888"/>
            <a:ext cx="609600" cy="457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pic>
        <p:nvPicPr>
          <p:cNvPr id="12327" name="Picture 39" descr="stickynote-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21965">
            <a:off x="7162800" y="4038600"/>
            <a:ext cx="1143000" cy="941388"/>
          </a:xfrm>
          <a:prstGeom prst="rect">
            <a:avLst/>
          </a:prstGeom>
          <a:noFill/>
        </p:spPr>
      </p:pic>
      <p:pic>
        <p:nvPicPr>
          <p:cNvPr id="12328" name="Picture 40" descr="Slide 8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000">
            <a:off x="1030288" y="1905000"/>
            <a:ext cx="3236912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9" name="Picture 41" descr="Slide 8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80000">
            <a:off x="4876800" y="990600"/>
            <a:ext cx="3236913" cy="96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" name="Group 23"/>
          <p:cNvGrpSpPr>
            <a:grpSpLocks/>
          </p:cNvGrpSpPr>
          <p:nvPr/>
        </p:nvGrpSpPr>
        <p:grpSpPr bwMode="auto">
          <a:xfrm>
            <a:off x="1616075" y="914400"/>
            <a:ext cx="2422525" cy="914400"/>
            <a:chOff x="1018" y="576"/>
            <a:chExt cx="1526" cy="576"/>
          </a:xfrm>
        </p:grpSpPr>
        <p:pic>
          <p:nvPicPr>
            <p:cNvPr id="1048" name="Picture 24" descr="detectives_resear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2" y="816"/>
              <a:ext cx="317" cy="336"/>
            </a:xfrm>
            <a:prstGeom prst="rect">
              <a:avLst/>
            </a:prstGeom>
            <a:noFill/>
          </p:spPr>
        </p:pic>
        <p:pic>
          <p:nvPicPr>
            <p:cNvPr id="1049" name="Picture 25" descr="Area3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8" y="576"/>
              <a:ext cx="1526" cy="228"/>
            </a:xfrm>
            <a:prstGeom prst="rect">
              <a:avLst/>
            </a:prstGeom>
            <a:noFill/>
          </p:spPr>
        </p:pic>
      </p:grpSp>
      <p:pic>
        <p:nvPicPr>
          <p:cNvPr id="1056" name="Picture 32" descr="Cherokee-nation-Constit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0000">
            <a:off x="4630738" y="685800"/>
            <a:ext cx="1846262" cy="31305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7" name="Picture 33" descr="stickynote-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31633">
            <a:off x="6162675" y="533400"/>
            <a:ext cx="2117725" cy="993775"/>
          </a:xfrm>
          <a:prstGeom prst="rect">
            <a:avLst/>
          </a:prstGeom>
          <a:noFill/>
        </p:spPr>
      </p:pic>
      <p:pic>
        <p:nvPicPr>
          <p:cNvPr id="1054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524000"/>
            <a:ext cx="1679575" cy="236061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8" name="Picture 34" descr="Slide 9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80000">
            <a:off x="1066800" y="1981200"/>
            <a:ext cx="3236913" cy="1755775"/>
          </a:xfrm>
          <a:prstGeom prst="rect">
            <a:avLst/>
          </a:prstGeom>
          <a:noFill/>
        </p:spPr>
      </p:pic>
      <p:pic>
        <p:nvPicPr>
          <p:cNvPr id="1061" name="Picture 37" descr="Slide-9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59363" y="4191000"/>
            <a:ext cx="3398837" cy="1223963"/>
          </a:xfrm>
          <a:prstGeom prst="rect">
            <a:avLst/>
          </a:prstGeom>
          <a:noFill/>
        </p:spPr>
      </p:pic>
      <p:pic>
        <p:nvPicPr>
          <p:cNvPr id="1062" name="Picture 38" descr="Slide-9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420000">
            <a:off x="1219200" y="3962400"/>
            <a:ext cx="3398838" cy="116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43000" y="2286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1616075" y="914400"/>
            <a:ext cx="2422525" cy="914400"/>
            <a:chOff x="1018" y="576"/>
            <a:chExt cx="1526" cy="576"/>
          </a:xfrm>
        </p:grpSpPr>
        <p:pic>
          <p:nvPicPr>
            <p:cNvPr id="13326" name="Picture 14" descr="detectives_resear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2" y="816"/>
              <a:ext cx="317" cy="336"/>
            </a:xfrm>
            <a:prstGeom prst="rect">
              <a:avLst/>
            </a:prstGeom>
            <a:noFill/>
          </p:spPr>
        </p:pic>
        <p:pic>
          <p:nvPicPr>
            <p:cNvPr id="13327" name="Picture 15" descr="Area3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8" y="576"/>
              <a:ext cx="1526" cy="228"/>
            </a:xfrm>
            <a:prstGeom prst="rect">
              <a:avLst/>
            </a:prstGeom>
            <a:noFill/>
          </p:spPr>
        </p:pic>
      </p:grpSp>
      <p:pic>
        <p:nvPicPr>
          <p:cNvPr id="1333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06428">
            <a:off x="5100638" y="1006475"/>
            <a:ext cx="3298825" cy="47244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34" name="Picture 11"/>
          <p:cNvPicPr>
            <a:picLocks noChangeAspect="1" noChangeArrowheads="1"/>
          </p:cNvPicPr>
          <p:nvPr/>
        </p:nvPicPr>
        <p:blipFill>
          <a:blip r:embed="rId5" cstate="print"/>
          <a:srcRect t="8571" b="17084"/>
          <a:stretch>
            <a:fillRect/>
          </a:stretch>
        </p:blipFill>
        <p:spPr bwMode="auto">
          <a:xfrm rot="188346">
            <a:off x="5029200" y="2895600"/>
            <a:ext cx="2416175" cy="2590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36" name="Picture 24" descr="Slide 10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540000">
            <a:off x="990600" y="4505325"/>
            <a:ext cx="3236913" cy="904875"/>
          </a:xfrm>
          <a:prstGeom prst="rect">
            <a:avLst/>
          </a:prstGeom>
          <a:noFill/>
        </p:spPr>
      </p:pic>
      <p:pic>
        <p:nvPicPr>
          <p:cNvPr id="13337" name="Picture 25" descr="Slide 10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540000">
            <a:off x="1066800" y="1895475"/>
            <a:ext cx="3263900" cy="923925"/>
          </a:xfrm>
          <a:prstGeom prst="rect">
            <a:avLst/>
          </a:prstGeom>
          <a:noFill/>
        </p:spPr>
      </p:pic>
      <p:pic>
        <p:nvPicPr>
          <p:cNvPr id="13338" name="Picture 26" descr="Slide 10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540000">
            <a:off x="1047750" y="2955925"/>
            <a:ext cx="3219450" cy="1463675"/>
          </a:xfrm>
          <a:prstGeom prst="rect">
            <a:avLst/>
          </a:prstGeom>
          <a:noFill/>
        </p:spPr>
      </p:pic>
      <p:pic>
        <p:nvPicPr>
          <p:cNvPr id="13340" name="Picture 28" descr="stickynote-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00000">
            <a:off x="6400800" y="5257800"/>
            <a:ext cx="1654175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1616075" y="914400"/>
            <a:ext cx="2422525" cy="914400"/>
            <a:chOff x="1018" y="576"/>
            <a:chExt cx="1526" cy="576"/>
          </a:xfrm>
        </p:grpSpPr>
        <p:pic>
          <p:nvPicPr>
            <p:cNvPr id="14356" name="Picture 20" descr="detectives_resear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2" y="816"/>
              <a:ext cx="317" cy="336"/>
            </a:xfrm>
            <a:prstGeom prst="rect">
              <a:avLst/>
            </a:prstGeom>
            <a:noFill/>
          </p:spPr>
        </p:pic>
        <p:pic>
          <p:nvPicPr>
            <p:cNvPr id="14357" name="Picture 21" descr="Area3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8" y="576"/>
              <a:ext cx="1526" cy="228"/>
            </a:xfrm>
            <a:prstGeom prst="rect">
              <a:avLst/>
            </a:prstGeom>
            <a:noFill/>
          </p:spPr>
        </p:pic>
      </p:grpSp>
      <p:pic>
        <p:nvPicPr>
          <p:cNvPr id="1436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17104">
            <a:off x="5919788" y="3395663"/>
            <a:ext cx="2132012" cy="26685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6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2052">
            <a:off x="4395788" y="3962400"/>
            <a:ext cx="1381125" cy="9334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66" name="Picture 30" descr="Slide 11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540000">
            <a:off x="1066800" y="1990725"/>
            <a:ext cx="3227388" cy="904875"/>
          </a:xfrm>
          <a:prstGeom prst="rect">
            <a:avLst/>
          </a:prstGeom>
          <a:noFill/>
        </p:spPr>
      </p:pic>
      <p:pic>
        <p:nvPicPr>
          <p:cNvPr id="14367" name="Picture 31" descr="Slide 11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80000">
            <a:off x="1066800" y="2962275"/>
            <a:ext cx="3227388" cy="1736725"/>
          </a:xfrm>
          <a:prstGeom prst="rect">
            <a:avLst/>
          </a:prstGeom>
          <a:noFill/>
        </p:spPr>
      </p:pic>
      <p:pic>
        <p:nvPicPr>
          <p:cNvPr id="14368" name="Picture 32" descr="Slide 11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540000">
            <a:off x="4800600" y="990600"/>
            <a:ext cx="3236913" cy="2266950"/>
          </a:xfrm>
          <a:prstGeom prst="rect">
            <a:avLst/>
          </a:prstGeom>
          <a:noFill/>
        </p:spPr>
      </p:pic>
      <p:pic>
        <p:nvPicPr>
          <p:cNvPr id="14369" name="Picture 33" descr="stickynote-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19421">
            <a:off x="6910388" y="5529263"/>
            <a:ext cx="1243012" cy="1023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orensic_repor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0362">
            <a:off x="6973888" y="4038600"/>
            <a:ext cx="1712912" cy="22193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4800" y="1370013"/>
            <a:ext cx="6629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In order to solve a History Mystery you will need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to have a </a:t>
            </a:r>
            <a:r>
              <a:rPr lang="en-US" b="1" i="1">
                <a:latin typeface="Arial" charset="0"/>
              </a:rPr>
              <a:t>Forensic Report</a:t>
            </a:r>
            <a:r>
              <a:rPr lang="en-US">
                <a:latin typeface="Arial" charset="0"/>
              </a:rPr>
              <a:t>, a </a:t>
            </a:r>
            <a:r>
              <a:rPr lang="en-US" b="1" i="1">
                <a:latin typeface="Arial" charset="0"/>
              </a:rPr>
              <a:t>Mystery File</a:t>
            </a:r>
            <a:r>
              <a:rPr lang="en-US">
                <a:latin typeface="Arial" charset="0"/>
              </a:rPr>
              <a:t>,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a pen/pencil, and a open mind.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Before you begin, let’s take a moment to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review all the sections of the </a:t>
            </a:r>
            <a:r>
              <a:rPr lang="en-US" b="1" i="1">
                <a:latin typeface="Arial" charset="0"/>
              </a:rPr>
              <a:t>Forensic Report</a:t>
            </a:r>
            <a:r>
              <a:rPr lang="en-US">
                <a:latin typeface="Arial" charset="0"/>
              </a:rPr>
              <a:t>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so that you are familiar with all the areas of the file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and what you need to do.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Keep in mind that as you review the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items in the file, you are acting as if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you are a </a:t>
            </a:r>
            <a:r>
              <a:rPr lang="en-US" b="1">
                <a:latin typeface="Arial" charset="0"/>
              </a:rPr>
              <a:t>Criminalist</a:t>
            </a:r>
            <a:r>
              <a:rPr lang="en-US">
                <a:latin typeface="Arial" charset="0"/>
              </a:rPr>
              <a:t> responsible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for </a:t>
            </a:r>
            <a:r>
              <a:rPr lang="en-US" i="1" u="sng">
                <a:latin typeface="Arial" charset="0"/>
              </a:rPr>
              <a:t>gathering</a:t>
            </a:r>
            <a:r>
              <a:rPr lang="en-US">
                <a:latin typeface="Arial" charset="0"/>
              </a:rPr>
              <a:t>,</a:t>
            </a:r>
            <a:r>
              <a:rPr lang="en-US" i="1">
                <a:latin typeface="Arial" charset="0"/>
              </a:rPr>
              <a:t> </a:t>
            </a:r>
            <a:r>
              <a:rPr lang="en-US" i="1" u="sng">
                <a:latin typeface="Arial" charset="0"/>
              </a:rPr>
              <a:t>analyzing</a:t>
            </a:r>
            <a:r>
              <a:rPr lang="en-US">
                <a:latin typeface="Arial" charset="0"/>
              </a:rPr>
              <a:t>,</a:t>
            </a:r>
            <a:r>
              <a:rPr lang="en-US" i="1">
                <a:latin typeface="Arial" charset="0"/>
              </a:rPr>
              <a:t> </a:t>
            </a:r>
            <a:r>
              <a:rPr lang="en-US">
                <a:latin typeface="Arial" charset="0"/>
              </a:rPr>
              <a:t>and</a:t>
            </a:r>
            <a:r>
              <a:rPr lang="en-US" i="1">
                <a:latin typeface="Arial" charset="0"/>
              </a:rPr>
              <a:t> </a:t>
            </a:r>
            <a:br>
              <a:rPr lang="en-US" i="1">
                <a:latin typeface="Arial" charset="0"/>
              </a:rPr>
            </a:br>
            <a:r>
              <a:rPr lang="en-US" i="1" u="sng">
                <a:latin typeface="Arial" charset="0"/>
              </a:rPr>
              <a:t>interpreting</a:t>
            </a:r>
            <a:r>
              <a:rPr lang="en-US" b="1">
                <a:latin typeface="Arial" charset="0"/>
              </a:rPr>
              <a:t> </a:t>
            </a:r>
            <a:r>
              <a:rPr lang="en-US">
                <a:latin typeface="Arial" charset="0"/>
              </a:rPr>
              <a:t>forensic evidence.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These actions are key to helping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you solve the historical mystery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presented in class. Good Luck!</a:t>
            </a:r>
          </a:p>
        </p:txBody>
      </p:sp>
      <p:pic>
        <p:nvPicPr>
          <p:cNvPr id="33796" name="Picture 4" descr="forensic_repo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39785">
            <a:off x="5605463" y="4184650"/>
            <a:ext cx="1709737" cy="221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797" name="Picture 5" descr="forensic_repor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1480">
            <a:off x="4572000" y="4089400"/>
            <a:ext cx="1712913" cy="22193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798" name="Picture 6" descr="HowDoISol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"/>
            <a:ext cx="9144000" cy="904875"/>
          </a:xfrm>
          <a:prstGeom prst="rect">
            <a:avLst/>
          </a:prstGeom>
          <a:noFill/>
        </p:spPr>
      </p:pic>
      <p:pic>
        <p:nvPicPr>
          <p:cNvPr id="33799" name="Picture 7" descr="folio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1447800"/>
            <a:ext cx="3352800" cy="207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7" name="Group 17"/>
          <p:cNvGrpSpPr>
            <a:grpSpLocks/>
          </p:cNvGrpSpPr>
          <p:nvPr/>
        </p:nvGrpSpPr>
        <p:grpSpPr bwMode="auto">
          <a:xfrm>
            <a:off x="1616075" y="914400"/>
            <a:ext cx="2422525" cy="914400"/>
            <a:chOff x="1018" y="576"/>
            <a:chExt cx="1526" cy="576"/>
          </a:xfrm>
        </p:grpSpPr>
        <p:pic>
          <p:nvPicPr>
            <p:cNvPr id="15378" name="Picture 18" descr="detectives_resear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2" y="816"/>
              <a:ext cx="317" cy="336"/>
            </a:xfrm>
            <a:prstGeom prst="rect">
              <a:avLst/>
            </a:prstGeom>
            <a:noFill/>
          </p:spPr>
        </p:pic>
        <p:pic>
          <p:nvPicPr>
            <p:cNvPr id="15379" name="Picture 19" descr="Area3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8" y="576"/>
              <a:ext cx="1526" cy="228"/>
            </a:xfrm>
            <a:prstGeom prst="rect">
              <a:avLst/>
            </a:prstGeom>
            <a:noFill/>
          </p:spPr>
        </p:pic>
      </p:grpSp>
      <p:pic>
        <p:nvPicPr>
          <p:cNvPr id="1539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885">
            <a:off x="914400" y="1981200"/>
            <a:ext cx="3570288" cy="36988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96" name="Rectangle 19"/>
          <p:cNvSpPr>
            <a:spLocks noChangeArrowheads="1"/>
          </p:cNvSpPr>
          <p:nvPr/>
        </p:nvSpPr>
        <p:spPr bwMode="auto">
          <a:xfrm rot="487806">
            <a:off x="1600200" y="4114800"/>
            <a:ext cx="1524000" cy="381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pic>
        <p:nvPicPr>
          <p:cNvPr id="15399" name="Picture 39" descr="stickynote-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26956">
            <a:off x="3100388" y="4267200"/>
            <a:ext cx="1243012" cy="1023938"/>
          </a:xfrm>
          <a:prstGeom prst="rect">
            <a:avLst/>
          </a:prstGeom>
          <a:noFill/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85977">
            <a:off x="609600" y="5257800"/>
            <a:ext cx="2362200" cy="8778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403" name="Picture 43" descr="Slide-20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5700" y="3124200"/>
            <a:ext cx="3263900" cy="2124075"/>
          </a:xfrm>
          <a:prstGeom prst="rect">
            <a:avLst/>
          </a:prstGeom>
          <a:noFill/>
        </p:spPr>
      </p:pic>
      <p:pic>
        <p:nvPicPr>
          <p:cNvPr id="15404" name="Picture 44" descr="Slide-20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540000">
            <a:off x="4953000" y="1066800"/>
            <a:ext cx="3263900" cy="189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1616075" y="914400"/>
            <a:ext cx="2422525" cy="914400"/>
            <a:chOff x="1018" y="576"/>
            <a:chExt cx="1526" cy="576"/>
          </a:xfrm>
        </p:grpSpPr>
        <p:pic>
          <p:nvPicPr>
            <p:cNvPr id="16399" name="Picture 15" descr="detectives_resear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2" y="816"/>
              <a:ext cx="317" cy="336"/>
            </a:xfrm>
            <a:prstGeom prst="rect">
              <a:avLst/>
            </a:prstGeom>
            <a:noFill/>
          </p:spPr>
        </p:pic>
        <p:pic>
          <p:nvPicPr>
            <p:cNvPr id="16400" name="Picture 16" descr="Area3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8" y="576"/>
              <a:ext cx="1526" cy="228"/>
            </a:xfrm>
            <a:prstGeom prst="rect">
              <a:avLst/>
            </a:prstGeom>
            <a:noFill/>
          </p:spPr>
        </p:pic>
      </p:grpSp>
      <p:pic>
        <p:nvPicPr>
          <p:cNvPr id="164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02791">
            <a:off x="4703763" y="2971800"/>
            <a:ext cx="2459037" cy="3276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4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5754">
            <a:off x="7123113" y="2743200"/>
            <a:ext cx="1639887" cy="18415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412" name="Picture 28" descr="Slide-2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80000">
            <a:off x="4876800" y="990600"/>
            <a:ext cx="3398838" cy="1514475"/>
          </a:xfrm>
          <a:prstGeom prst="rect">
            <a:avLst/>
          </a:prstGeom>
          <a:noFill/>
        </p:spPr>
      </p:pic>
      <p:pic>
        <p:nvPicPr>
          <p:cNvPr id="16413" name="Picture 29" descr="Slide-21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540000">
            <a:off x="1066800" y="1909763"/>
            <a:ext cx="3398838" cy="1990725"/>
          </a:xfrm>
          <a:prstGeom prst="rect">
            <a:avLst/>
          </a:prstGeom>
          <a:noFill/>
        </p:spPr>
      </p:pic>
      <p:pic>
        <p:nvPicPr>
          <p:cNvPr id="16414" name="Picture 30" descr="Slide-21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80000">
            <a:off x="1096963" y="4114800"/>
            <a:ext cx="3398837" cy="1214438"/>
          </a:xfrm>
          <a:prstGeom prst="rect">
            <a:avLst/>
          </a:prstGeom>
          <a:noFill/>
        </p:spPr>
      </p:pic>
      <p:pic>
        <p:nvPicPr>
          <p:cNvPr id="16415" name="Picture 31" descr="stickynote-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4419600"/>
            <a:ext cx="1243013" cy="102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1616075" y="914400"/>
            <a:ext cx="2422525" cy="914400"/>
            <a:chOff x="1018" y="576"/>
            <a:chExt cx="1526" cy="576"/>
          </a:xfrm>
        </p:grpSpPr>
        <p:pic>
          <p:nvPicPr>
            <p:cNvPr id="55301" name="Picture 5" descr="detectives_resear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2" y="816"/>
              <a:ext cx="317" cy="336"/>
            </a:xfrm>
            <a:prstGeom prst="rect">
              <a:avLst/>
            </a:prstGeom>
            <a:noFill/>
          </p:spPr>
        </p:pic>
        <p:pic>
          <p:nvPicPr>
            <p:cNvPr id="55302" name="Picture 6" descr="Area3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8" y="576"/>
              <a:ext cx="1526" cy="228"/>
            </a:xfrm>
            <a:prstGeom prst="rect">
              <a:avLst/>
            </a:prstGeom>
            <a:noFill/>
          </p:spPr>
        </p:pic>
      </p:grpSp>
      <p:pic>
        <p:nvPicPr>
          <p:cNvPr id="553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9595">
            <a:off x="533400" y="3733800"/>
            <a:ext cx="3916363" cy="167481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531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1390">
            <a:off x="4724400" y="457200"/>
            <a:ext cx="2209800" cy="21240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5315" name="Picture 19" descr="Slide 14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80000">
            <a:off x="1182688" y="2057400"/>
            <a:ext cx="3236912" cy="914400"/>
          </a:xfrm>
          <a:prstGeom prst="rect">
            <a:avLst/>
          </a:prstGeom>
          <a:noFill/>
        </p:spPr>
      </p:pic>
      <p:pic>
        <p:nvPicPr>
          <p:cNvPr id="55316" name="Picture 20" descr="Slide 14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0000">
            <a:off x="4876800" y="2819400"/>
            <a:ext cx="3455988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1616075" y="914400"/>
            <a:ext cx="2422525" cy="914400"/>
            <a:chOff x="1018" y="576"/>
            <a:chExt cx="1526" cy="576"/>
          </a:xfrm>
        </p:grpSpPr>
        <p:pic>
          <p:nvPicPr>
            <p:cNvPr id="56325" name="Picture 5" descr="detectives_resear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2" y="816"/>
              <a:ext cx="317" cy="336"/>
            </a:xfrm>
            <a:prstGeom prst="rect">
              <a:avLst/>
            </a:prstGeom>
            <a:noFill/>
          </p:spPr>
        </p:pic>
        <p:pic>
          <p:nvPicPr>
            <p:cNvPr id="56326" name="Picture 6" descr="Area3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8" y="576"/>
              <a:ext cx="1526" cy="228"/>
            </a:xfrm>
            <a:prstGeom prst="rect">
              <a:avLst/>
            </a:prstGeom>
            <a:noFill/>
          </p:spPr>
        </p:pic>
      </p:grpSp>
      <p:pic>
        <p:nvPicPr>
          <p:cNvPr id="5633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11179">
            <a:off x="609600" y="1998663"/>
            <a:ext cx="3962400" cy="30210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6333" name="Picture 13" descr="Slide-23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80000">
            <a:off x="4887913" y="2743200"/>
            <a:ext cx="3265487" cy="820738"/>
          </a:xfrm>
          <a:prstGeom prst="rect">
            <a:avLst/>
          </a:prstGeom>
          <a:noFill/>
        </p:spPr>
      </p:pic>
      <p:pic>
        <p:nvPicPr>
          <p:cNvPr id="56335" name="Picture 15" descr="Slide-23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80000">
            <a:off x="4810125" y="915988"/>
            <a:ext cx="3265488" cy="1624012"/>
          </a:xfrm>
          <a:prstGeom prst="rect">
            <a:avLst/>
          </a:prstGeom>
          <a:noFill/>
        </p:spPr>
      </p:pic>
      <p:pic>
        <p:nvPicPr>
          <p:cNvPr id="56338" name="Picture 18" descr="massac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00000">
            <a:off x="2057400" y="4495800"/>
            <a:ext cx="2339975" cy="15525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6340" name="Picture 20" descr="Slide-15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80000">
            <a:off x="4876800" y="3689350"/>
            <a:ext cx="3235325" cy="118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616075" y="914400"/>
            <a:ext cx="2422525" cy="914400"/>
            <a:chOff x="1018" y="576"/>
            <a:chExt cx="1526" cy="576"/>
          </a:xfrm>
        </p:grpSpPr>
        <p:pic>
          <p:nvPicPr>
            <p:cNvPr id="54277" name="Picture 5" descr="detectives_resear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2" y="816"/>
              <a:ext cx="317" cy="336"/>
            </a:xfrm>
            <a:prstGeom prst="rect">
              <a:avLst/>
            </a:prstGeom>
            <a:noFill/>
          </p:spPr>
        </p:pic>
        <p:pic>
          <p:nvPicPr>
            <p:cNvPr id="54278" name="Picture 6" descr="Area3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8" y="576"/>
              <a:ext cx="1526" cy="228"/>
            </a:xfrm>
            <a:prstGeom prst="rect">
              <a:avLst/>
            </a:prstGeom>
            <a:noFill/>
          </p:spPr>
        </p:pic>
      </p:grpSp>
      <p:pic>
        <p:nvPicPr>
          <p:cNvPr id="54289" name="Picture 17" descr="Slide-2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80000">
            <a:off x="1141413" y="1979613"/>
            <a:ext cx="3281362" cy="1135062"/>
          </a:xfrm>
          <a:prstGeom prst="rect">
            <a:avLst/>
          </a:prstGeom>
          <a:noFill/>
        </p:spPr>
      </p:pic>
      <p:pic>
        <p:nvPicPr>
          <p:cNvPr id="54291" name="Picture 19" descr="Slide 16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20000">
            <a:off x="4840288" y="895350"/>
            <a:ext cx="3236912" cy="950913"/>
          </a:xfrm>
          <a:prstGeom prst="rect">
            <a:avLst/>
          </a:prstGeom>
          <a:noFill/>
        </p:spPr>
      </p:pic>
      <p:pic>
        <p:nvPicPr>
          <p:cNvPr id="54292" name="Picture 20" descr="Slide16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20000">
            <a:off x="4876800" y="1885950"/>
            <a:ext cx="3282950" cy="704850"/>
          </a:xfrm>
          <a:prstGeom prst="rect">
            <a:avLst/>
          </a:prstGeom>
          <a:noFill/>
        </p:spPr>
      </p:pic>
      <p:pic>
        <p:nvPicPr>
          <p:cNvPr id="54295" name="Picture 23" descr="sepia-wago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">
            <a:off x="3733800" y="3786188"/>
            <a:ext cx="4205288" cy="22336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428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475285">
            <a:off x="1524000" y="3429000"/>
            <a:ext cx="2016125" cy="2209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4294" name="Picture 22" descr="covered-wagon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60000">
            <a:off x="6019800" y="2713038"/>
            <a:ext cx="2060575" cy="132556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folio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209800"/>
            <a:ext cx="8686800" cy="4419600"/>
          </a:xfrm>
          <a:prstGeom prst="rect">
            <a:avLst/>
          </a:prstGeom>
          <a:noFill/>
        </p:spPr>
      </p:pic>
      <p:pic>
        <p:nvPicPr>
          <p:cNvPr id="17414" name="Picture 6" descr="GetReadyToAnaly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28675"/>
            <a:ext cx="7772400" cy="135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forensic_repo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8272">
            <a:off x="2438400" y="762000"/>
            <a:ext cx="3875088" cy="50212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6085" name="Picture 5" descr="forensic_repor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1064">
            <a:off x="4572000" y="1219200"/>
            <a:ext cx="3875088" cy="50212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6086" name="Picture 6" descr="forensic_repor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5561">
            <a:off x="685800" y="1303338"/>
            <a:ext cx="3875088" cy="50212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6087" name="Picture 7" descr="stickyno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3669">
            <a:off x="838200" y="4210050"/>
            <a:ext cx="2762250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-304800"/>
            <a:ext cx="10134600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creenshot_slid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7200"/>
            <a:ext cx="2743200" cy="2057400"/>
          </a:xfrm>
          <a:prstGeom prst="rect">
            <a:avLst/>
          </a:prstGeom>
          <a:noFill/>
        </p:spPr>
      </p:pic>
      <p:pic>
        <p:nvPicPr>
          <p:cNvPr id="34819" name="Picture 3" descr="forensic_repo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352800"/>
            <a:ext cx="2587625" cy="3352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598613"/>
            <a:ext cx="5181600" cy="5114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smtClean="0"/>
              <a:t>As you view the items in each of the three areas (</a:t>
            </a:r>
            <a:r>
              <a:rPr lang="en-US" sz="2000" b="1" i="1" smtClean="0"/>
              <a:t>Crime Scene</a:t>
            </a:r>
            <a:r>
              <a:rPr lang="en-US" sz="2000" smtClean="0"/>
              <a:t>,</a:t>
            </a:r>
            <a:r>
              <a:rPr lang="en-US" sz="2000" b="1" i="1" smtClean="0"/>
              <a:t> Coroner’s Report</a:t>
            </a:r>
            <a:r>
              <a:rPr lang="en-US" sz="2000" smtClean="0"/>
              <a:t>, and</a:t>
            </a:r>
            <a:r>
              <a:rPr lang="en-US" sz="2000" b="1" i="1" smtClean="0"/>
              <a:t> Detective’s Research</a:t>
            </a:r>
            <a:r>
              <a:rPr lang="en-US" sz="2000" smtClean="0"/>
              <a:t>) take notes and fill in each of the areas on the Forensic Report.</a:t>
            </a:r>
          </a:p>
          <a:p>
            <a:r>
              <a:rPr lang="en-US" sz="2000" smtClean="0"/>
              <a:t>Pay close attention to which office </a:t>
            </a:r>
            <a:br>
              <a:rPr lang="en-US" sz="2000" smtClean="0"/>
            </a:br>
            <a:r>
              <a:rPr lang="en-US" sz="2000" smtClean="0"/>
              <a:t>is reporting information and </a:t>
            </a:r>
            <a:r>
              <a:rPr lang="en-US" sz="2000" b="1" i="1" smtClean="0"/>
              <a:t>match </a:t>
            </a:r>
            <a:br>
              <a:rPr lang="en-US" sz="2000" b="1" i="1" smtClean="0"/>
            </a:br>
            <a:r>
              <a:rPr lang="en-US" sz="2000" b="1" i="1" smtClean="0"/>
              <a:t>the photos on your file with the photo on your report</a:t>
            </a:r>
            <a:r>
              <a:rPr lang="en-US" sz="2000" smtClean="0"/>
              <a:t> when you are writing in your information. </a:t>
            </a:r>
          </a:p>
          <a:p>
            <a:r>
              <a:rPr lang="en-US" sz="2000" smtClean="0"/>
              <a:t>For example, if you see the symbol for the </a:t>
            </a:r>
            <a:r>
              <a:rPr lang="en-US" sz="2000" b="1" i="1" smtClean="0"/>
              <a:t>Crime Scene</a:t>
            </a:r>
            <a:r>
              <a:rPr lang="en-US" sz="2000" smtClean="0"/>
              <a:t> office on the top of the file page, you may use that information </a:t>
            </a:r>
            <a:br>
              <a:rPr lang="en-US" sz="2000" smtClean="0"/>
            </a:br>
            <a:r>
              <a:rPr lang="en-US" sz="2000" smtClean="0"/>
              <a:t>to answer the questions about the </a:t>
            </a:r>
            <a:r>
              <a:rPr lang="en-US" sz="2000" b="1" i="1" smtClean="0"/>
              <a:t>Crime Scene</a:t>
            </a:r>
            <a:r>
              <a:rPr lang="en-US" sz="2000" smtClean="0"/>
              <a:t> in your </a:t>
            </a:r>
            <a:r>
              <a:rPr lang="en-US" sz="2000" b="1" i="1" u="sng" smtClean="0"/>
              <a:t>Forensics Report</a:t>
            </a:r>
            <a:r>
              <a:rPr lang="en-US" sz="2000" smtClean="0"/>
              <a:t>.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6019800" y="990600"/>
            <a:ext cx="685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1722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4823" name="Picture 7" descr="crime_sce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938463"/>
            <a:ext cx="1447800" cy="719137"/>
          </a:xfrm>
          <a:prstGeom prst="rect">
            <a:avLst/>
          </a:prstGeom>
          <a:noFill/>
        </p:spPr>
      </p:pic>
      <p:pic>
        <p:nvPicPr>
          <p:cNvPr id="34824" name="Picture 8" descr="HowDoIFillO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" y="609600"/>
            <a:ext cx="4524375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514600" y="1371600"/>
            <a:ext cx="624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If you are looking at notes and photos about the </a:t>
            </a:r>
            <a:r>
              <a:rPr lang="en-US" b="1" i="1" u="sng">
                <a:latin typeface="Arial" charset="0"/>
              </a:rPr>
              <a:t>Crime Scene</a:t>
            </a:r>
            <a:r>
              <a:rPr lang="en-US">
                <a:latin typeface="Arial" charset="0"/>
              </a:rPr>
              <a:t>, they will be marked with a photo of </a:t>
            </a:r>
            <a:r>
              <a:rPr lang="en-US" i="1">
                <a:latin typeface="Arial" charset="0"/>
              </a:rPr>
              <a:t>caution tape</a:t>
            </a:r>
            <a:r>
              <a:rPr lang="en-US">
                <a:latin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Fill in your report sheet for this section by writing in notes about all the objects, people, and location details that you see. </a:t>
            </a: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 flipH="1" flipV="1">
            <a:off x="2133600" y="2135188"/>
            <a:ext cx="762000" cy="7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0180" name="Picture 4" descr="crime_sce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720850"/>
            <a:ext cx="1752600" cy="869950"/>
          </a:xfrm>
          <a:prstGeom prst="rect">
            <a:avLst/>
          </a:prstGeom>
          <a:noFill/>
        </p:spPr>
      </p:pic>
      <p:pic>
        <p:nvPicPr>
          <p:cNvPr id="50181" name="Picture 5" descr="ForensicReportSe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6725"/>
            <a:ext cx="9144000" cy="904875"/>
          </a:xfrm>
          <a:prstGeom prst="rect">
            <a:avLst/>
          </a:prstGeom>
          <a:noFill/>
        </p:spPr>
      </p:pic>
      <p:pic>
        <p:nvPicPr>
          <p:cNvPr id="50182" name="Picture 6" descr="forensic_stag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581400"/>
            <a:ext cx="5942013" cy="286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  <p:bldP spid="501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 flipH="1" flipV="1">
            <a:off x="1600200" y="2362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828800" y="1371600"/>
            <a:ext cx="685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If you are looking at documents and photos with specific information about the victim’s body, then these are part of the </a:t>
            </a:r>
            <a:r>
              <a:rPr lang="en-US" b="1" i="1" u="sng">
                <a:latin typeface="Arial" charset="0"/>
              </a:rPr>
              <a:t>Coroner’s Report</a:t>
            </a:r>
            <a:r>
              <a:rPr lang="en-US">
                <a:latin typeface="Arial" charset="0"/>
              </a:rPr>
              <a:t> and they will be marked with a photo of a </a:t>
            </a:r>
            <a:r>
              <a:rPr lang="en-US" i="1">
                <a:latin typeface="Arial" charset="0"/>
              </a:rPr>
              <a:t>coroner writing a report</a:t>
            </a:r>
            <a:r>
              <a:rPr lang="en-US">
                <a:latin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Fill in your report sheet for this section by writing in specific information about each recovered body. Note the person’s name, gender, age and injury information.</a:t>
            </a:r>
          </a:p>
        </p:txBody>
      </p:sp>
      <p:pic>
        <p:nvPicPr>
          <p:cNvPr id="36868" name="Picture 4" descr="coroners_re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863600" cy="1295400"/>
          </a:xfrm>
          <a:prstGeom prst="rect">
            <a:avLst/>
          </a:prstGeom>
          <a:noFill/>
        </p:spPr>
      </p:pic>
      <p:pic>
        <p:nvPicPr>
          <p:cNvPr id="36870" name="Picture 6" descr="ForensicReportSe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6725"/>
            <a:ext cx="9144000" cy="904875"/>
          </a:xfrm>
          <a:prstGeom prst="rect">
            <a:avLst/>
          </a:prstGeom>
          <a:noFill/>
        </p:spPr>
      </p:pic>
      <p:pic>
        <p:nvPicPr>
          <p:cNvPr id="36872" name="Picture 8" descr="forensic_stage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948113"/>
            <a:ext cx="5942013" cy="2147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orensicReportSe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6725"/>
            <a:ext cx="9144000" cy="904875"/>
          </a:xfrm>
          <a:prstGeom prst="rect">
            <a:avLst/>
          </a:prstGeom>
          <a:noFill/>
        </p:spPr>
      </p:pic>
      <p:sp>
        <p:nvSpPr>
          <p:cNvPr id="52227" name="Line 3"/>
          <p:cNvSpPr>
            <a:spLocks noChangeShapeType="1"/>
          </p:cNvSpPr>
          <p:nvPr/>
        </p:nvSpPr>
        <p:spPr bwMode="auto">
          <a:xfrm flipH="1" flipV="1">
            <a:off x="1981200" y="2209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13013" y="1371600"/>
            <a:ext cx="61737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And if you are looking at notes, documents, and/or images from the </a:t>
            </a:r>
            <a:r>
              <a:rPr lang="en-US" b="1" i="1" u="sng">
                <a:latin typeface="Arial" charset="0"/>
              </a:rPr>
              <a:t>Detective’s Research</a:t>
            </a:r>
            <a:r>
              <a:rPr lang="en-US">
                <a:latin typeface="Arial" charset="0"/>
              </a:rPr>
              <a:t>  they will be marked with a photo of an </a:t>
            </a:r>
            <a:r>
              <a:rPr lang="en-US" i="1">
                <a:latin typeface="Arial" charset="0"/>
              </a:rPr>
              <a:t>investigator’s badge</a:t>
            </a:r>
            <a:r>
              <a:rPr lang="en-US">
                <a:latin typeface="Arial" charset="0"/>
              </a:rPr>
              <a:t>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latin typeface="Arial" charset="0"/>
              </a:rPr>
              <a:t>Fill in your report sheet for this section by writing down any and all information that you feel may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be useful to you later when you fill out Stage 4.</a:t>
            </a:r>
          </a:p>
        </p:txBody>
      </p:sp>
      <p:pic>
        <p:nvPicPr>
          <p:cNvPr id="52229" name="Picture 5" descr="detectives_researc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676400"/>
            <a:ext cx="1293813" cy="1371600"/>
          </a:xfrm>
          <a:prstGeom prst="rect">
            <a:avLst/>
          </a:prstGeom>
          <a:noFill/>
        </p:spPr>
      </p:pic>
      <p:pic>
        <p:nvPicPr>
          <p:cNvPr id="52230" name="Picture 6" descr="forensic_st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868738"/>
            <a:ext cx="5942013" cy="1998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orensicReportSe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6725"/>
            <a:ext cx="9144000" cy="904875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1000" y="1371600"/>
            <a:ext cx="830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Once you have filled in Stages 1–3 you then use this information to come up with a theory of what event you think took place and why.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Read through carefully and answer each question in Stage 4: Forensic Analysis.</a:t>
            </a:r>
          </a:p>
        </p:txBody>
      </p:sp>
      <p:pic>
        <p:nvPicPr>
          <p:cNvPr id="53252" name="Picture 4" descr="forensic_st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19400"/>
            <a:ext cx="5257800" cy="372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598613"/>
            <a:ext cx="5867400" cy="464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smtClean="0"/>
              <a:t>Once you have completed reviewing the entire file and have filled out all of the sections of the </a:t>
            </a:r>
            <a:r>
              <a:rPr lang="en-US" sz="2000" b="1" i="1" smtClean="0"/>
              <a:t>Forensics Report</a:t>
            </a:r>
            <a:r>
              <a:rPr lang="en-US" sz="2000" smtClean="0"/>
              <a:t>, you may then turn </a:t>
            </a:r>
            <a:br>
              <a:rPr lang="en-US" sz="2000" smtClean="0"/>
            </a:br>
            <a:r>
              <a:rPr lang="en-US" sz="2000" smtClean="0"/>
              <a:t>in your report to your teacher.</a:t>
            </a:r>
          </a:p>
          <a:p>
            <a:r>
              <a:rPr lang="en-US" sz="2000" smtClean="0"/>
              <a:t>The first student (or team) who is the </a:t>
            </a:r>
            <a:br>
              <a:rPr lang="en-US" sz="2000" smtClean="0"/>
            </a:br>
            <a:r>
              <a:rPr lang="en-US" sz="2000" smtClean="0"/>
              <a:t>most accurate with their analysis for </a:t>
            </a:r>
            <a:br>
              <a:rPr lang="en-US" sz="2000" smtClean="0"/>
            </a:br>
            <a:r>
              <a:rPr lang="en-US" sz="2000" smtClean="0"/>
              <a:t>this History Mystery will become the </a:t>
            </a:r>
            <a:br>
              <a:rPr lang="en-US" sz="2000" smtClean="0"/>
            </a:br>
            <a:r>
              <a:rPr lang="en-US" sz="2000" b="1" smtClean="0"/>
              <a:t>“Criminalist of the Month”</a:t>
            </a:r>
            <a:r>
              <a:rPr lang="en-US" sz="2000" smtClean="0"/>
              <a:t> and receive </a:t>
            </a:r>
            <a:br>
              <a:rPr lang="en-US" sz="2000" smtClean="0"/>
            </a:br>
            <a:r>
              <a:rPr lang="en-US" sz="2000" smtClean="0"/>
              <a:t>a name plate on the class plaque. </a:t>
            </a:r>
          </a:p>
          <a:p>
            <a:r>
              <a:rPr lang="en-US" sz="2000" smtClean="0"/>
              <a:t>Finally, once the entire class has turned </a:t>
            </a:r>
            <a:br>
              <a:rPr lang="en-US" sz="2000" smtClean="0"/>
            </a:br>
            <a:r>
              <a:rPr lang="en-US" sz="2000" smtClean="0"/>
              <a:t>in their reports, you will read a </a:t>
            </a:r>
            <a:r>
              <a:rPr lang="en-US" sz="2000" b="1" i="1" smtClean="0"/>
              <a:t>Mystery Solved: Press Release</a:t>
            </a:r>
            <a:r>
              <a:rPr lang="en-US" sz="2000" smtClean="0"/>
              <a:t> that will tell </a:t>
            </a:r>
            <a:br>
              <a:rPr lang="en-US" sz="2000" smtClean="0"/>
            </a:br>
            <a:r>
              <a:rPr lang="en-US" sz="2000" smtClean="0"/>
              <a:t>you the background behind the case </a:t>
            </a:r>
            <a:br>
              <a:rPr lang="en-US" sz="2000" smtClean="0"/>
            </a:br>
            <a:r>
              <a:rPr lang="en-US" sz="2000" smtClean="0"/>
              <a:t>you just finished reviewing.</a:t>
            </a:r>
          </a:p>
        </p:txBody>
      </p:sp>
      <p:pic>
        <p:nvPicPr>
          <p:cNvPr id="39941" name="Picture 5" descr="WhatHappensWh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904875"/>
          </a:xfrm>
          <a:prstGeom prst="rect">
            <a:avLst/>
          </a:prstGeom>
          <a:noFill/>
        </p:spPr>
      </p:pic>
      <p:pic>
        <p:nvPicPr>
          <p:cNvPr id="39947" name="Picture 11" descr="INT542_press_rele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0000">
            <a:off x="6262688" y="1901825"/>
            <a:ext cx="2473325" cy="3200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9943" name="Picture 7" descr="us-criminali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0000">
            <a:off x="5621338" y="2882900"/>
            <a:ext cx="3373437" cy="267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Cj043487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74521">
            <a:off x="6019800" y="2949575"/>
            <a:ext cx="2209800" cy="2209800"/>
          </a:xfrm>
          <a:prstGeom prst="rect">
            <a:avLst/>
          </a:prstGeom>
          <a:noFill/>
        </p:spPr>
      </p:pic>
      <p:pic>
        <p:nvPicPr>
          <p:cNvPr id="40963" name="Picture 3" descr="MCj043474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800600"/>
            <a:ext cx="1752600" cy="1752600"/>
          </a:xfrm>
          <a:prstGeom prst="rect">
            <a:avLst/>
          </a:prstGeom>
          <a:noFill/>
        </p:spPr>
      </p:pic>
      <p:pic>
        <p:nvPicPr>
          <p:cNvPr id="40964" name="Picture 4" descr="forensic_repor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0950" y="457200"/>
            <a:ext cx="1822450" cy="2362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965" name="Picture 5" descr="Read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143000"/>
            <a:ext cx="1809750" cy="904875"/>
          </a:xfrm>
          <a:prstGeom prst="rect">
            <a:avLst/>
          </a:prstGeom>
          <a:noFill/>
        </p:spPr>
      </p:pic>
      <p:pic>
        <p:nvPicPr>
          <p:cNvPr id="40966" name="Picture 6" descr="S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828925"/>
            <a:ext cx="1809750" cy="904875"/>
          </a:xfrm>
          <a:prstGeom prst="rect">
            <a:avLst/>
          </a:prstGeom>
          <a:noFill/>
        </p:spPr>
      </p:pic>
      <p:pic>
        <p:nvPicPr>
          <p:cNvPr id="40967" name="Picture 7" descr="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724400"/>
            <a:ext cx="1809750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7581</TotalTime>
  <Words>285</Words>
  <Application>Microsoft Office PowerPoint</Application>
  <PresentationFormat>On-screen Show (4:3)</PresentationFormat>
  <Paragraphs>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Freestyle Script</vt:lpstr>
      <vt:lpstr>Arial</vt:lpstr>
      <vt:lpstr>Bradley Hand ITC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children of the mind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Felicia Perez</dc:creator>
  <cp:lastModifiedBy>Kerry Gaskins</cp:lastModifiedBy>
  <cp:revision>111</cp:revision>
  <dcterms:created xsi:type="dcterms:W3CDTF">2009-10-17T22:37:20Z</dcterms:created>
  <dcterms:modified xsi:type="dcterms:W3CDTF">2016-11-18T12:24:30Z</dcterms:modified>
</cp:coreProperties>
</file>